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9" r:id="rId1"/>
  </p:sldMasterIdLst>
  <p:notesMasterIdLst>
    <p:notesMasterId r:id="rId19"/>
  </p:notesMasterIdLst>
  <p:sldIdLst>
    <p:sldId id="278" r:id="rId2"/>
    <p:sldId id="280" r:id="rId3"/>
    <p:sldId id="260" r:id="rId4"/>
    <p:sldId id="281" r:id="rId5"/>
    <p:sldId id="282" r:id="rId6"/>
    <p:sldId id="274" r:id="rId7"/>
    <p:sldId id="270" r:id="rId8"/>
    <p:sldId id="259" r:id="rId9"/>
    <p:sldId id="276" r:id="rId10"/>
    <p:sldId id="287" r:id="rId11"/>
    <p:sldId id="289" r:id="rId12"/>
    <p:sldId id="285" r:id="rId13"/>
    <p:sldId id="286" r:id="rId14"/>
    <p:sldId id="288" r:id="rId15"/>
    <p:sldId id="283" r:id="rId16"/>
    <p:sldId id="284" r:id="rId17"/>
    <p:sldId id="27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68" autoAdjust="0"/>
    <p:restoredTop sz="94660"/>
  </p:normalViewPr>
  <p:slideViewPr>
    <p:cSldViewPr snapToGrid="0">
      <p:cViewPr varScale="1">
        <p:scale>
          <a:sx n="70" d="100"/>
          <a:sy n="70" d="100"/>
        </p:scale>
        <p:origin x="56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D960D2-0323-4B28-84F2-B1347DC144FD}" type="datetimeFigureOut">
              <a:rPr lang="en-GB" smtClean="0"/>
              <a:t>23/11/2018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CCA874-57D7-4BEE-8A7B-AB80327506B9}" type="slidenum">
              <a:rPr lang="en-GB" smtClean="0"/>
              <a:t>‹#›</a:t>
            </a:fld>
            <a:endParaRPr lang="en-GB"/>
          </a:p>
        </p:txBody>
      </p:sp>
    </p:spTree>
    <p:extLst>
      <p:ext uri="{BB962C8B-B14F-4D97-AF65-F5344CB8AC3E}">
        <p14:creationId xmlns:p14="http://schemas.microsoft.com/office/powerpoint/2010/main" val="40683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2</a:t>
            </a:fld>
            <a:endParaRPr lang="en-GB"/>
          </a:p>
        </p:txBody>
      </p:sp>
    </p:spTree>
    <p:extLst>
      <p:ext uri="{BB962C8B-B14F-4D97-AF65-F5344CB8AC3E}">
        <p14:creationId xmlns:p14="http://schemas.microsoft.com/office/powerpoint/2010/main" val="2034450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3</a:t>
            </a:fld>
            <a:endParaRPr lang="en-GB"/>
          </a:p>
        </p:txBody>
      </p:sp>
    </p:spTree>
    <p:extLst>
      <p:ext uri="{BB962C8B-B14F-4D97-AF65-F5344CB8AC3E}">
        <p14:creationId xmlns:p14="http://schemas.microsoft.com/office/powerpoint/2010/main" val="2426358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4</a:t>
            </a:fld>
            <a:endParaRPr lang="en-GB"/>
          </a:p>
        </p:txBody>
      </p:sp>
    </p:spTree>
    <p:extLst>
      <p:ext uri="{BB962C8B-B14F-4D97-AF65-F5344CB8AC3E}">
        <p14:creationId xmlns:p14="http://schemas.microsoft.com/office/powerpoint/2010/main" val="3791157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5</a:t>
            </a:fld>
            <a:endParaRPr lang="en-GB"/>
          </a:p>
        </p:txBody>
      </p:sp>
    </p:spTree>
    <p:extLst>
      <p:ext uri="{BB962C8B-B14F-4D97-AF65-F5344CB8AC3E}">
        <p14:creationId xmlns:p14="http://schemas.microsoft.com/office/powerpoint/2010/main" val="661313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7</a:t>
            </a:fld>
            <a:endParaRPr lang="en-GB"/>
          </a:p>
        </p:txBody>
      </p:sp>
    </p:spTree>
    <p:extLst>
      <p:ext uri="{BB962C8B-B14F-4D97-AF65-F5344CB8AC3E}">
        <p14:creationId xmlns:p14="http://schemas.microsoft.com/office/powerpoint/2010/main" val="810542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9</a:t>
            </a:fld>
            <a:endParaRPr lang="en-GB"/>
          </a:p>
        </p:txBody>
      </p:sp>
    </p:spTree>
    <p:extLst>
      <p:ext uri="{BB962C8B-B14F-4D97-AF65-F5344CB8AC3E}">
        <p14:creationId xmlns:p14="http://schemas.microsoft.com/office/powerpoint/2010/main" val="212742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10</a:t>
            </a:fld>
            <a:endParaRPr lang="en-GB"/>
          </a:p>
        </p:txBody>
      </p:sp>
    </p:spTree>
    <p:extLst>
      <p:ext uri="{BB962C8B-B14F-4D97-AF65-F5344CB8AC3E}">
        <p14:creationId xmlns:p14="http://schemas.microsoft.com/office/powerpoint/2010/main" val="3197969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11</a:t>
            </a:fld>
            <a:endParaRPr lang="en-GB"/>
          </a:p>
        </p:txBody>
      </p:sp>
    </p:spTree>
    <p:extLst>
      <p:ext uri="{BB962C8B-B14F-4D97-AF65-F5344CB8AC3E}">
        <p14:creationId xmlns:p14="http://schemas.microsoft.com/office/powerpoint/2010/main" val="3307021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12</a:t>
            </a:fld>
            <a:endParaRPr lang="en-GB"/>
          </a:p>
        </p:txBody>
      </p:sp>
    </p:spTree>
    <p:extLst>
      <p:ext uri="{BB962C8B-B14F-4D97-AF65-F5344CB8AC3E}">
        <p14:creationId xmlns:p14="http://schemas.microsoft.com/office/powerpoint/2010/main" val="3234059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13</a:t>
            </a:fld>
            <a:endParaRPr lang="en-GB"/>
          </a:p>
        </p:txBody>
      </p:sp>
    </p:spTree>
    <p:extLst>
      <p:ext uri="{BB962C8B-B14F-4D97-AF65-F5344CB8AC3E}">
        <p14:creationId xmlns:p14="http://schemas.microsoft.com/office/powerpoint/2010/main" val="3604443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14</a:t>
            </a:fld>
            <a:endParaRPr lang="en-GB"/>
          </a:p>
        </p:txBody>
      </p:sp>
    </p:spTree>
    <p:extLst>
      <p:ext uri="{BB962C8B-B14F-4D97-AF65-F5344CB8AC3E}">
        <p14:creationId xmlns:p14="http://schemas.microsoft.com/office/powerpoint/2010/main" val="1481191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15</a:t>
            </a:fld>
            <a:endParaRPr lang="en-GB"/>
          </a:p>
        </p:txBody>
      </p:sp>
    </p:spTree>
    <p:extLst>
      <p:ext uri="{BB962C8B-B14F-4D97-AF65-F5344CB8AC3E}">
        <p14:creationId xmlns:p14="http://schemas.microsoft.com/office/powerpoint/2010/main" val="2342354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16</a:t>
            </a:fld>
            <a:endParaRPr lang="en-GB"/>
          </a:p>
        </p:txBody>
      </p:sp>
    </p:spTree>
    <p:extLst>
      <p:ext uri="{BB962C8B-B14F-4D97-AF65-F5344CB8AC3E}">
        <p14:creationId xmlns:p14="http://schemas.microsoft.com/office/powerpoint/2010/main" val="4100397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CCA874-57D7-4BEE-8A7B-AB80327506B9}" type="slidenum">
              <a:rPr lang="en-GB" smtClean="0"/>
              <a:t>17</a:t>
            </a:fld>
            <a:endParaRPr lang="en-GB"/>
          </a:p>
        </p:txBody>
      </p:sp>
    </p:spTree>
    <p:extLst>
      <p:ext uri="{BB962C8B-B14F-4D97-AF65-F5344CB8AC3E}">
        <p14:creationId xmlns:p14="http://schemas.microsoft.com/office/powerpoint/2010/main" val="620087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smtClean="0"/>
              <a:t>11/23/2018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369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smtClean="0"/>
              <a:t>11/23/2018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smtClean="0"/>
              <a:t>‹#›</a:t>
            </a:fld>
            <a:endParaRPr lang="en-US" dirty="0"/>
          </a:p>
        </p:txBody>
      </p:sp>
    </p:spTree>
    <p:extLst>
      <p:ext uri="{BB962C8B-B14F-4D97-AF65-F5344CB8AC3E}">
        <p14:creationId xmlns:p14="http://schemas.microsoft.com/office/powerpoint/2010/main" val="4271748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smtClean="0"/>
              <a:t>11/23/2018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317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smtClean="0"/>
              <a:t>11/23/2018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6315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smtClean="0"/>
              <a:t>11/23/2018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670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smtClean="0"/>
              <a:t>11/23/2018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7766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smtClean="0"/>
              <a:t>11/23/2018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20997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smtClean="0"/>
              <a:t>11/23/2018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82797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smtClean="0"/>
              <a:t>11/23/2018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52155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smtClean="0"/>
              <a:t>11/23/2018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31670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smtClean="0"/>
              <a:t>11/23/2018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48772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smtClean="0"/>
              <a:t>11/23/2018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11943747"/>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https://i.ytimg.com/vi/IWvexOSVGPg/maxresdefault.jpg" TargetMode="External"/><Relationship Id="rId4" Type="http://schemas.openxmlformats.org/officeDocument/2006/relationships/hyperlink" Target="https://www.youtube.com/watch?v=IWvexOSVGPg&amp;feature=youtu.b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s://twitter.com/QuayAcademy/status/959374758554079232" TargetMode="External"/><Relationship Id="rId5" Type="http://schemas.openxmlformats.org/officeDocument/2006/relationships/image" Target="../media/image8.png"/><Relationship Id="rId4" Type="http://schemas.openxmlformats.org/officeDocument/2006/relationships/hyperlink" Target="https://twitter.com/KingsHeathPri/status/1063029337606275074"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8" Type="http://schemas.openxmlformats.org/officeDocument/2006/relationships/hyperlink" Target="mailto:vf@voices.org.uk" TargetMode="External"/><Relationship Id="rId3" Type="http://schemas.openxmlformats.org/officeDocument/2006/relationships/image" Target="../media/image2.png"/><Relationship Id="rId7" Type="http://schemas.openxmlformats.org/officeDocument/2006/relationships/hyperlink" Target="http://www.voices.org.uk/"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mailto:stoyne1@dret.co.uk" TargetMode="External"/><Relationship Id="rId5" Type="http://schemas.openxmlformats.org/officeDocument/2006/relationships/hyperlink" Target="mailto:edward.milner@voices.org.uk" TargetMode="External"/><Relationship Id="rId4" Type="http://schemas.openxmlformats.org/officeDocument/2006/relationships/image" Target="../media/image12.png"/><Relationship Id="rId9" Type="http://schemas.openxmlformats.org/officeDocument/2006/relationships/hyperlink" Target="mailto:@Voices_Foun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5962" y="808892"/>
            <a:ext cx="8116038" cy="5396438"/>
          </a:xfrm>
          <a:prstGeom prst="rect">
            <a:avLst/>
          </a:prstGeom>
        </p:spPr>
      </p:pic>
      <p:sp>
        <p:nvSpPr>
          <p:cNvPr id="2" name="Title 1"/>
          <p:cNvSpPr>
            <a:spLocks noGrp="1"/>
          </p:cNvSpPr>
          <p:nvPr>
            <p:ph type="title"/>
          </p:nvPr>
        </p:nvSpPr>
        <p:spPr>
          <a:xfrm>
            <a:off x="375558" y="1066800"/>
            <a:ext cx="3445328" cy="4754880"/>
          </a:xfrm>
        </p:spPr>
        <p:txBody>
          <a:bodyPr>
            <a:normAutofit fontScale="90000"/>
          </a:bodyPr>
          <a:lstStyle/>
          <a:p>
            <a:pPr algn="ctr"/>
            <a:r>
              <a:rPr lang="en-GB" sz="3900" dirty="0" smtClean="0"/>
              <a:t>Pupil and Teacher Voice at Primary</a:t>
            </a:r>
            <a:br>
              <a:rPr lang="en-GB" sz="3900" dirty="0" smtClean="0"/>
            </a:br>
            <a:r>
              <a:rPr lang="en-GB" sz="3900" dirty="0"/>
              <a:t/>
            </a:r>
            <a:br>
              <a:rPr lang="en-GB" sz="3900" dirty="0"/>
            </a:br>
            <a:r>
              <a:rPr lang="en-GB" sz="3900" dirty="0" smtClean="0"/>
              <a:t>Ensuring </a:t>
            </a:r>
            <a:r>
              <a:rPr lang="en-GB" sz="3900" dirty="0"/>
              <a:t>children and young </a:t>
            </a:r>
            <a:r>
              <a:rPr lang="en-GB" sz="3900" dirty="0" smtClean="0"/>
              <a:t>people have </a:t>
            </a:r>
            <a:r>
              <a:rPr lang="en-GB" sz="3900" dirty="0"/>
              <a:t>a voice in the development and delivery of their music </a:t>
            </a:r>
            <a:r>
              <a:rPr lang="en-GB" sz="3900" dirty="0" smtClean="0"/>
              <a:t>education</a:t>
            </a:r>
            <a:r>
              <a:rPr lang="en-GB" dirty="0"/>
              <a:t/>
            </a:r>
            <a:br>
              <a:rPr lang="en-GB" dirty="0"/>
            </a:br>
            <a:endParaRPr lang="en-GB" sz="4000" dirty="0"/>
          </a:p>
        </p:txBody>
      </p:sp>
    </p:spTree>
    <p:extLst>
      <p:ext uri="{BB962C8B-B14F-4D97-AF65-F5344CB8AC3E}">
        <p14:creationId xmlns:p14="http://schemas.microsoft.com/office/powerpoint/2010/main" val="3517199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3" name="TextBox 2"/>
          <p:cNvSpPr txBox="1"/>
          <p:nvPr/>
        </p:nvSpPr>
        <p:spPr>
          <a:xfrm>
            <a:off x="2547279" y="2338322"/>
            <a:ext cx="6832299" cy="800219"/>
          </a:xfrm>
          <a:prstGeom prst="rect">
            <a:avLst/>
          </a:prstGeom>
          <a:noFill/>
        </p:spPr>
        <p:txBody>
          <a:bodyPr wrap="square" rtlCol="0">
            <a:spAutoFit/>
          </a:bodyPr>
          <a:lstStyle/>
          <a:p>
            <a:pPr>
              <a:spcAft>
                <a:spcPts val="1200"/>
              </a:spcAft>
            </a:pPr>
            <a:r>
              <a:rPr lang="en-GB" b="1" dirty="0"/>
              <a:t>Edward Milner</a:t>
            </a:r>
          </a:p>
          <a:p>
            <a:pPr>
              <a:spcAft>
                <a:spcPts val="1200"/>
              </a:spcAft>
            </a:pPr>
            <a:r>
              <a:rPr lang="en-GB" b="1" dirty="0"/>
              <a:t>Interim CEO, The Voices </a:t>
            </a:r>
            <a:r>
              <a:rPr lang="en-GB" b="1" dirty="0" smtClean="0"/>
              <a:t>Foundation</a:t>
            </a:r>
            <a:endParaRPr lang="en-GB" dirty="0"/>
          </a:p>
        </p:txBody>
      </p:sp>
      <p:sp>
        <p:nvSpPr>
          <p:cNvPr id="5" name="TextBox 4"/>
          <p:cNvSpPr txBox="1"/>
          <p:nvPr/>
        </p:nvSpPr>
        <p:spPr>
          <a:xfrm>
            <a:off x="584737" y="1226215"/>
            <a:ext cx="6974006" cy="754053"/>
          </a:xfrm>
          <a:prstGeom prst="rect">
            <a:avLst/>
          </a:prstGeom>
          <a:noFill/>
        </p:spPr>
        <p:txBody>
          <a:bodyPr wrap="square" rtlCol="0">
            <a:spAutoFit/>
          </a:bodyPr>
          <a:lstStyle/>
          <a:p>
            <a:r>
              <a:rPr lang="en-GB" sz="4300" dirty="0" smtClean="0">
                <a:latin typeface="+mj-lt"/>
              </a:rPr>
              <a:t>Introductions</a:t>
            </a:r>
            <a:endParaRPr lang="en-GB" sz="4300" dirty="0">
              <a:latin typeface="+mj-lt"/>
            </a:endParaRPr>
          </a:p>
        </p:txBody>
      </p:sp>
      <p:sp>
        <p:nvSpPr>
          <p:cNvPr id="6" name="TextBox 5"/>
          <p:cNvSpPr txBox="1"/>
          <p:nvPr/>
        </p:nvSpPr>
        <p:spPr>
          <a:xfrm>
            <a:off x="5147040" y="4279452"/>
            <a:ext cx="6832299" cy="800219"/>
          </a:xfrm>
          <a:prstGeom prst="rect">
            <a:avLst/>
          </a:prstGeom>
          <a:noFill/>
        </p:spPr>
        <p:txBody>
          <a:bodyPr wrap="square" rtlCol="0">
            <a:spAutoFit/>
          </a:bodyPr>
          <a:lstStyle/>
          <a:p>
            <a:pPr>
              <a:spcAft>
                <a:spcPts val="1200"/>
              </a:spcAft>
            </a:pPr>
            <a:r>
              <a:rPr lang="en-GB" b="1" dirty="0" smtClean="0"/>
              <a:t>Simon Toyne</a:t>
            </a:r>
            <a:endParaRPr lang="en-GB" b="1" dirty="0"/>
          </a:p>
          <a:p>
            <a:pPr>
              <a:spcAft>
                <a:spcPts val="1200"/>
              </a:spcAft>
            </a:pPr>
            <a:r>
              <a:rPr lang="en-GB" b="1" dirty="0" smtClean="0"/>
              <a:t>Executive Director of Music, David Ross Education Trust</a:t>
            </a:r>
            <a:endParaRPr lang="en-GB" dirty="0"/>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10" r="22163" b="35441"/>
          <a:stretch/>
        </p:blipFill>
        <p:spPr>
          <a:xfrm>
            <a:off x="863601" y="1980268"/>
            <a:ext cx="1404814" cy="161978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4283" t="4013" r="11066" b="16510"/>
          <a:stretch/>
        </p:blipFill>
        <p:spPr>
          <a:xfrm>
            <a:off x="3119863" y="3811809"/>
            <a:ext cx="1429553" cy="1762007"/>
          </a:xfrm>
          <a:prstGeom prst="rect">
            <a:avLst/>
          </a:prstGeom>
        </p:spPr>
      </p:pic>
    </p:spTree>
    <p:extLst>
      <p:ext uri="{BB962C8B-B14F-4D97-AF65-F5344CB8AC3E}">
        <p14:creationId xmlns:p14="http://schemas.microsoft.com/office/powerpoint/2010/main" val="810384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5" name="TextBox 4"/>
          <p:cNvSpPr txBox="1"/>
          <p:nvPr/>
        </p:nvSpPr>
        <p:spPr>
          <a:xfrm>
            <a:off x="584737" y="1226215"/>
            <a:ext cx="6974006" cy="754053"/>
          </a:xfrm>
          <a:prstGeom prst="rect">
            <a:avLst/>
          </a:prstGeom>
          <a:noFill/>
        </p:spPr>
        <p:txBody>
          <a:bodyPr wrap="square" rtlCol="0">
            <a:spAutoFit/>
          </a:bodyPr>
          <a:lstStyle/>
          <a:p>
            <a:r>
              <a:rPr lang="en-GB" sz="4300" dirty="0" smtClean="0">
                <a:latin typeface="+mj-lt"/>
              </a:rPr>
              <a:t>Workshop Objective</a:t>
            </a:r>
            <a:endParaRPr lang="en-GB" sz="4300" dirty="0">
              <a:latin typeface="+mj-lt"/>
            </a:endParaRPr>
          </a:p>
        </p:txBody>
      </p:sp>
      <p:sp>
        <p:nvSpPr>
          <p:cNvPr id="3" name="TextBox 2"/>
          <p:cNvSpPr txBox="1"/>
          <p:nvPr/>
        </p:nvSpPr>
        <p:spPr>
          <a:xfrm>
            <a:off x="584737" y="2528897"/>
            <a:ext cx="11136085" cy="2646878"/>
          </a:xfrm>
          <a:prstGeom prst="rect">
            <a:avLst/>
          </a:prstGeom>
          <a:noFill/>
        </p:spPr>
        <p:txBody>
          <a:bodyPr wrap="square" rtlCol="0">
            <a:spAutoFit/>
          </a:bodyPr>
          <a:lstStyle/>
          <a:p>
            <a:pPr>
              <a:spcAft>
                <a:spcPts val="1200"/>
              </a:spcAft>
            </a:pPr>
            <a:r>
              <a:rPr lang="en-GB" sz="3000" dirty="0"/>
              <a:t>H</a:t>
            </a:r>
            <a:r>
              <a:rPr lang="en-GB" sz="3000" dirty="0" smtClean="0"/>
              <a:t>ow </a:t>
            </a:r>
            <a:r>
              <a:rPr lang="en-GB" sz="3000" dirty="0"/>
              <a:t>Voices Foundation and the David Ross Education Trust are impacting on the </a:t>
            </a:r>
            <a:r>
              <a:rPr lang="en-GB" sz="3000" b="1" dirty="0"/>
              <a:t>social, educational and musical outcomes</a:t>
            </a:r>
            <a:r>
              <a:rPr lang="en-GB" sz="3000" dirty="0"/>
              <a:t> of children and young people, especially in disadvantaged areas, through the voices of their </a:t>
            </a:r>
            <a:r>
              <a:rPr lang="en-GB" sz="3000" dirty="0" smtClean="0"/>
              <a:t>teachers</a:t>
            </a:r>
            <a:endParaRPr lang="en-GB" sz="3000" dirty="0"/>
          </a:p>
          <a:p>
            <a:endParaRPr lang="en-GB" dirty="0" smtClean="0"/>
          </a:p>
          <a:p>
            <a:endParaRPr lang="en-GB" dirty="0"/>
          </a:p>
        </p:txBody>
      </p:sp>
    </p:spTree>
    <p:extLst>
      <p:ext uri="{BB962C8B-B14F-4D97-AF65-F5344CB8AC3E}">
        <p14:creationId xmlns:p14="http://schemas.microsoft.com/office/powerpoint/2010/main" val="2083126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3" name="TextBox 2"/>
          <p:cNvSpPr txBox="1"/>
          <p:nvPr/>
        </p:nvSpPr>
        <p:spPr>
          <a:xfrm>
            <a:off x="584737" y="2523122"/>
            <a:ext cx="11136085" cy="3939540"/>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GB" dirty="0" smtClean="0"/>
              <a:t>The </a:t>
            </a:r>
            <a:r>
              <a:rPr lang="en-GB" dirty="0"/>
              <a:t>Voices Foundation is a national charity which </a:t>
            </a:r>
            <a:r>
              <a:rPr lang="en-GB" dirty="0" smtClean="0"/>
              <a:t>uses the power of singing to improves the lives of children and </a:t>
            </a:r>
            <a:r>
              <a:rPr lang="en-GB" dirty="0"/>
              <a:t>y</a:t>
            </a:r>
            <a:r>
              <a:rPr lang="en-GB" dirty="0" smtClean="0"/>
              <a:t>oung people in the UK</a:t>
            </a:r>
          </a:p>
          <a:p>
            <a:pPr marL="342900" indent="-342900">
              <a:spcAft>
                <a:spcPts val="1200"/>
              </a:spcAft>
              <a:buFont typeface="Arial" panose="020B0604020202020204" pitchFamily="34" charset="0"/>
              <a:buChar char="•"/>
            </a:pPr>
            <a:endParaRPr lang="en-GB" sz="1000" dirty="0"/>
          </a:p>
          <a:p>
            <a:pPr marL="342900" indent="-342900">
              <a:spcAft>
                <a:spcPts val="1200"/>
              </a:spcAft>
              <a:buFont typeface="Arial" panose="020B0604020202020204" pitchFamily="34" charset="0"/>
              <a:buChar char="•"/>
            </a:pPr>
            <a:r>
              <a:rPr lang="en-GB" dirty="0" smtClean="0"/>
              <a:t>We </a:t>
            </a:r>
            <a:r>
              <a:rPr lang="en-GB" dirty="0"/>
              <a:t>work with schools and Music Hubs to strengthen musical outcomes for children aged 0-18, with a view to their wider development including academic and social </a:t>
            </a:r>
            <a:r>
              <a:rPr lang="en-GB" dirty="0" smtClean="0"/>
              <a:t>learning</a:t>
            </a:r>
          </a:p>
          <a:p>
            <a:pPr marL="342900" indent="-342900">
              <a:spcAft>
                <a:spcPts val="1200"/>
              </a:spcAft>
              <a:buFont typeface="Arial" panose="020B0604020202020204" pitchFamily="34" charset="0"/>
              <a:buChar char="•"/>
            </a:pPr>
            <a:endParaRPr lang="en-GB" sz="1000" dirty="0" smtClean="0"/>
          </a:p>
          <a:p>
            <a:pPr marL="342900" indent="-342900">
              <a:spcAft>
                <a:spcPts val="1200"/>
              </a:spcAft>
              <a:buFont typeface="Arial" panose="020B0604020202020204" pitchFamily="34" charset="0"/>
              <a:buChar char="•"/>
            </a:pPr>
            <a:r>
              <a:rPr lang="en-US" dirty="0"/>
              <a:t>Our focus is on strengthening schools from the inside by providing whole staff CPD, thereby equipping teachers with the skills and confidence to deliver musical learning themselves</a:t>
            </a:r>
            <a:endParaRPr lang="en-GB" dirty="0" smtClean="0"/>
          </a:p>
          <a:p>
            <a:pPr marL="342900" indent="-342900">
              <a:spcAft>
                <a:spcPts val="1200"/>
              </a:spcAft>
              <a:buFont typeface="Arial" panose="020B0604020202020204" pitchFamily="34" charset="0"/>
              <a:buChar char="•"/>
            </a:pPr>
            <a:endParaRPr lang="en-GB" dirty="0"/>
          </a:p>
          <a:p>
            <a:endParaRPr lang="en-GB" dirty="0" smtClean="0"/>
          </a:p>
          <a:p>
            <a:endParaRPr lang="en-GB" dirty="0"/>
          </a:p>
        </p:txBody>
      </p:sp>
      <p:sp>
        <p:nvSpPr>
          <p:cNvPr id="5" name="TextBox 4"/>
          <p:cNvSpPr txBox="1"/>
          <p:nvPr/>
        </p:nvSpPr>
        <p:spPr>
          <a:xfrm>
            <a:off x="584737" y="1226215"/>
            <a:ext cx="6974006" cy="754053"/>
          </a:xfrm>
          <a:prstGeom prst="rect">
            <a:avLst/>
          </a:prstGeom>
          <a:noFill/>
        </p:spPr>
        <p:txBody>
          <a:bodyPr wrap="square" rtlCol="0">
            <a:spAutoFit/>
          </a:bodyPr>
          <a:lstStyle/>
          <a:p>
            <a:r>
              <a:rPr lang="en-GB" sz="4300" dirty="0" smtClean="0">
                <a:latin typeface="+mj-lt"/>
              </a:rPr>
              <a:t>The </a:t>
            </a:r>
            <a:r>
              <a:rPr lang="en-GB" sz="4300" dirty="0">
                <a:latin typeface="+mj-lt"/>
              </a:rPr>
              <a:t>Voices Foundation</a:t>
            </a:r>
          </a:p>
        </p:txBody>
      </p:sp>
    </p:spTree>
    <p:extLst>
      <p:ext uri="{BB962C8B-B14F-4D97-AF65-F5344CB8AC3E}">
        <p14:creationId xmlns:p14="http://schemas.microsoft.com/office/powerpoint/2010/main" val="4107979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3" name="TextBox 2"/>
          <p:cNvSpPr txBox="1"/>
          <p:nvPr/>
        </p:nvSpPr>
        <p:spPr>
          <a:xfrm>
            <a:off x="600503" y="2558109"/>
            <a:ext cx="11136085" cy="3631763"/>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dirty="0"/>
              <a:t>The David Ross Education Trust is a network of unique and diverse academies, committed to becoming one of the top-performing multi-academy trusts in the </a:t>
            </a:r>
            <a:r>
              <a:rPr lang="en-US" dirty="0" smtClean="0"/>
              <a:t>country</a:t>
            </a:r>
            <a:endParaRPr lang="en-US" dirty="0"/>
          </a:p>
          <a:p>
            <a:pPr marL="342900" indent="-342900">
              <a:spcAft>
                <a:spcPts val="1200"/>
              </a:spcAft>
              <a:buFont typeface="Arial" panose="020B0604020202020204" pitchFamily="34" charset="0"/>
              <a:buChar char="•"/>
            </a:pPr>
            <a:endParaRPr lang="en-US" dirty="0" smtClean="0"/>
          </a:p>
          <a:p>
            <a:pPr marL="342900" indent="-342900">
              <a:spcAft>
                <a:spcPts val="1200"/>
              </a:spcAft>
              <a:buFont typeface="Arial" panose="020B0604020202020204" pitchFamily="34" charset="0"/>
              <a:buChar char="•"/>
            </a:pPr>
            <a:r>
              <a:rPr lang="en-US" dirty="0" smtClean="0"/>
              <a:t>Recognised </a:t>
            </a:r>
            <a:r>
              <a:rPr lang="en-US" dirty="0"/>
              <a:t>as one of 11 system leaders nationwide, the Trust works with 34 primary and secondary schools across the </a:t>
            </a:r>
            <a:r>
              <a:rPr lang="en-US" dirty="0" smtClean="0"/>
              <a:t>country</a:t>
            </a:r>
            <a:endParaRPr lang="en-US" dirty="0"/>
          </a:p>
          <a:p>
            <a:pPr marL="342900" indent="-342900">
              <a:spcAft>
                <a:spcPts val="1200"/>
              </a:spcAft>
              <a:buFont typeface="Arial" panose="020B0604020202020204" pitchFamily="34" charset="0"/>
              <a:buChar char="•"/>
            </a:pPr>
            <a:endParaRPr lang="en-US" dirty="0" smtClean="0"/>
          </a:p>
          <a:p>
            <a:pPr marL="342900" indent="-342900">
              <a:spcAft>
                <a:spcPts val="1200"/>
              </a:spcAft>
              <a:buFont typeface="Arial" panose="020B0604020202020204" pitchFamily="34" charset="0"/>
              <a:buChar char="•"/>
            </a:pPr>
            <a:r>
              <a:rPr lang="en-US" dirty="0" smtClean="0"/>
              <a:t>The </a:t>
            </a:r>
            <a:r>
              <a:rPr lang="en-US" dirty="0"/>
              <a:t>Trust aims to shape and improve its educational provision through developing </a:t>
            </a:r>
            <a:r>
              <a:rPr lang="en-US" dirty="0" smtClean="0"/>
              <a:t>the quality </a:t>
            </a:r>
            <a:r>
              <a:rPr lang="en-US" dirty="0"/>
              <a:t>and scope of music-making for thousands of young people across both our </a:t>
            </a:r>
            <a:r>
              <a:rPr lang="en-US" dirty="0" smtClean="0"/>
              <a:t>primary and </a:t>
            </a:r>
            <a:r>
              <a:rPr lang="en-US" dirty="0"/>
              <a:t>secondary sectors. This strategy is designed to enable Music to be an integral part </a:t>
            </a:r>
            <a:r>
              <a:rPr lang="en-US" dirty="0" smtClean="0"/>
              <a:t>of the </a:t>
            </a:r>
            <a:r>
              <a:rPr lang="en-US" dirty="0"/>
              <a:t>Trust’s vision to transform young people’s </a:t>
            </a:r>
            <a:r>
              <a:rPr lang="en-US" dirty="0" smtClean="0"/>
              <a:t>lives</a:t>
            </a:r>
            <a:endParaRPr lang="en-GB" dirty="0" smtClean="0"/>
          </a:p>
          <a:p>
            <a:endParaRPr lang="en-GB" dirty="0"/>
          </a:p>
        </p:txBody>
      </p:sp>
      <p:sp>
        <p:nvSpPr>
          <p:cNvPr id="5" name="TextBox 4"/>
          <p:cNvSpPr txBox="1"/>
          <p:nvPr/>
        </p:nvSpPr>
        <p:spPr>
          <a:xfrm>
            <a:off x="600503" y="1226215"/>
            <a:ext cx="9627230" cy="754053"/>
          </a:xfrm>
          <a:prstGeom prst="rect">
            <a:avLst/>
          </a:prstGeom>
          <a:noFill/>
        </p:spPr>
        <p:txBody>
          <a:bodyPr wrap="square" rtlCol="0">
            <a:spAutoFit/>
          </a:bodyPr>
          <a:lstStyle/>
          <a:p>
            <a:r>
              <a:rPr lang="en-GB" sz="4300" dirty="0" smtClean="0">
                <a:latin typeface="+mj-lt"/>
              </a:rPr>
              <a:t>David Ross Education Trust</a:t>
            </a:r>
          </a:p>
        </p:txBody>
      </p:sp>
    </p:spTree>
    <p:extLst>
      <p:ext uri="{BB962C8B-B14F-4D97-AF65-F5344CB8AC3E}">
        <p14:creationId xmlns:p14="http://schemas.microsoft.com/office/powerpoint/2010/main" val="22628214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62009" y="2528123"/>
            <a:ext cx="10979531" cy="3681609"/>
          </a:xfrm>
        </p:spPr>
        <p:txBody>
          <a:bodyPr>
            <a:normAutofit fontScale="92500" lnSpcReduction="20000"/>
          </a:bodyPr>
          <a:lstStyle/>
          <a:p>
            <a:pPr marL="355600" lvl="0" indent="-355600">
              <a:buClrTx/>
              <a:buFont typeface="Arial" panose="020B0604020202020204" pitchFamily="34" charset="0"/>
              <a:buChar char="•"/>
            </a:pPr>
            <a:r>
              <a:rPr lang="en-GB" dirty="0">
                <a:solidFill>
                  <a:schemeClr val="tx1"/>
                </a:solidFill>
              </a:rPr>
              <a:t>Initiative that supports the delivery of effective arts-based teaching and learning opportunities in the primary classroom, and embeds learning through the arts in the curriculum</a:t>
            </a:r>
            <a:r>
              <a:rPr lang="en-GB" dirty="0" smtClean="0">
                <a:solidFill>
                  <a:schemeClr val="tx1"/>
                </a:solidFill>
              </a:rPr>
              <a:t>.</a:t>
            </a:r>
          </a:p>
          <a:p>
            <a:pPr marL="355600" lvl="0" indent="-355600">
              <a:buClrTx/>
              <a:buFont typeface="Arial" panose="020B0604020202020204" pitchFamily="34" charset="0"/>
              <a:buChar char="•"/>
            </a:pPr>
            <a:endParaRPr lang="en-GB" dirty="0">
              <a:solidFill>
                <a:schemeClr val="tx1"/>
              </a:solidFill>
            </a:endParaRPr>
          </a:p>
          <a:p>
            <a:pPr marL="355600" lvl="0" indent="-355600">
              <a:buClrTx/>
              <a:buFont typeface="Arial" panose="020B0604020202020204" pitchFamily="34" charset="0"/>
              <a:buChar char="•"/>
            </a:pPr>
            <a:r>
              <a:rPr lang="en-GB" dirty="0">
                <a:solidFill>
                  <a:schemeClr val="tx1"/>
                </a:solidFill>
              </a:rPr>
              <a:t>Aims to support teachers and school leaders to develop the necessary skills, knowledge, confidence and experience to teach non-arts subjects using arts based approaches. </a:t>
            </a:r>
          </a:p>
          <a:p>
            <a:pPr marL="355600" lvl="0" indent="-355600">
              <a:buClrTx/>
              <a:buFont typeface="Arial" panose="020B0604020202020204" pitchFamily="34" charset="0"/>
              <a:buChar char="•"/>
            </a:pPr>
            <a:endParaRPr lang="en-GB" dirty="0" smtClean="0">
              <a:solidFill>
                <a:schemeClr val="tx1"/>
              </a:solidFill>
            </a:endParaRPr>
          </a:p>
          <a:p>
            <a:pPr marL="355600" lvl="0" indent="-355600">
              <a:buClrTx/>
              <a:buFont typeface="Arial" panose="020B0604020202020204" pitchFamily="34" charset="0"/>
              <a:buChar char="•"/>
            </a:pPr>
            <a:r>
              <a:rPr lang="en-GB" dirty="0" smtClean="0">
                <a:solidFill>
                  <a:schemeClr val="tx1"/>
                </a:solidFill>
              </a:rPr>
              <a:t>2-year </a:t>
            </a:r>
            <a:r>
              <a:rPr lang="en-GB" dirty="0">
                <a:solidFill>
                  <a:schemeClr val="tx1"/>
                </a:solidFill>
              </a:rPr>
              <a:t>grant of £150,000 will enable VF and DRET to harness the power of singing to bring about sustainable change for whole schools. </a:t>
            </a:r>
          </a:p>
          <a:p>
            <a:pPr marL="355600" lvl="0" indent="-355600">
              <a:buClrTx/>
              <a:buFont typeface="Arial" panose="020B0604020202020204" pitchFamily="34" charset="0"/>
              <a:buChar char="•"/>
            </a:pPr>
            <a:endParaRPr lang="en-GB" dirty="0" smtClean="0">
              <a:solidFill>
                <a:schemeClr val="tx1"/>
              </a:solidFill>
            </a:endParaRPr>
          </a:p>
          <a:p>
            <a:pPr marL="355600" lvl="0" indent="-355600">
              <a:buClrTx/>
              <a:buFont typeface="Arial" panose="020B0604020202020204" pitchFamily="34" charset="0"/>
              <a:buChar char="•"/>
            </a:pPr>
            <a:r>
              <a:rPr lang="en-GB" dirty="0" smtClean="0">
                <a:solidFill>
                  <a:schemeClr val="tx1"/>
                </a:solidFill>
              </a:rPr>
              <a:t>Delivered </a:t>
            </a:r>
            <a:r>
              <a:rPr lang="en-GB" dirty="0">
                <a:solidFill>
                  <a:schemeClr val="tx1"/>
                </a:solidFill>
              </a:rPr>
              <a:t>over </a:t>
            </a:r>
            <a:r>
              <a:rPr lang="en-GB" dirty="0" smtClean="0">
                <a:solidFill>
                  <a:schemeClr val="tx1"/>
                </a:solidFill>
              </a:rPr>
              <a:t>2018-20 academic </a:t>
            </a:r>
            <a:r>
              <a:rPr lang="en-GB" dirty="0">
                <a:solidFill>
                  <a:schemeClr val="tx1"/>
                </a:solidFill>
              </a:rPr>
              <a:t>years </a:t>
            </a:r>
            <a:r>
              <a:rPr lang="en-GB" dirty="0" smtClean="0">
                <a:solidFill>
                  <a:schemeClr val="tx1"/>
                </a:solidFill>
              </a:rPr>
              <a:t>in Hull</a:t>
            </a:r>
            <a:r>
              <a:rPr lang="en-GB" dirty="0">
                <a:solidFill>
                  <a:schemeClr val="tx1"/>
                </a:solidFill>
              </a:rPr>
              <a:t>, Grimsby, Northampton and </a:t>
            </a:r>
            <a:r>
              <a:rPr lang="en-GB" dirty="0" smtClean="0">
                <a:solidFill>
                  <a:schemeClr val="tx1"/>
                </a:solidFill>
              </a:rPr>
              <a:t>Kettering schools, </a:t>
            </a:r>
            <a:r>
              <a:rPr lang="en-GB" dirty="0">
                <a:solidFill>
                  <a:schemeClr val="tx1"/>
                </a:solidFill>
              </a:rPr>
              <a:t>where a significant number of pupils experience disadvantage.</a:t>
            </a:r>
          </a:p>
          <a:p>
            <a:pPr marL="0" indent="0">
              <a:buNone/>
            </a:pPr>
            <a:endParaRPr lang="en-GB" dirty="0">
              <a:solidFill>
                <a:schemeClr val="tx1"/>
              </a:solidFill>
            </a:endParaRPr>
          </a:p>
        </p:txBody>
      </p:sp>
      <p:sp>
        <p:nvSpPr>
          <p:cNvPr id="5" name="TextBox 4"/>
          <p:cNvSpPr txBox="1"/>
          <p:nvPr/>
        </p:nvSpPr>
        <p:spPr>
          <a:xfrm>
            <a:off x="662009" y="1268809"/>
            <a:ext cx="11143304" cy="723275"/>
          </a:xfrm>
          <a:prstGeom prst="rect">
            <a:avLst/>
          </a:prstGeom>
          <a:noFill/>
        </p:spPr>
        <p:txBody>
          <a:bodyPr wrap="square" rtlCol="0">
            <a:spAutoFit/>
          </a:bodyPr>
          <a:lstStyle/>
          <a:p>
            <a:r>
              <a:rPr lang="en-GB" sz="4100" dirty="0" smtClean="0">
                <a:latin typeface="+mj-lt"/>
              </a:rPr>
              <a:t>Paul Hamlyn Foundation Teacher Development Fund</a:t>
            </a:r>
            <a:endParaRPr lang="en-GB" sz="4100" dirty="0">
              <a:latin typeface="+mj-l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Tree>
    <p:extLst>
      <p:ext uri="{BB962C8B-B14F-4D97-AF65-F5344CB8AC3E}">
        <p14:creationId xmlns:p14="http://schemas.microsoft.com/office/powerpoint/2010/main" val="7991687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3" name="TextBox 2"/>
          <p:cNvSpPr txBox="1"/>
          <p:nvPr/>
        </p:nvSpPr>
        <p:spPr>
          <a:xfrm>
            <a:off x="666546" y="1748127"/>
            <a:ext cx="11136085" cy="1477328"/>
          </a:xfrm>
          <a:prstGeom prst="rect">
            <a:avLst/>
          </a:prstGeom>
          <a:noFill/>
        </p:spPr>
        <p:txBody>
          <a:bodyPr wrap="square" rtlCol="0">
            <a:spAutoFit/>
          </a:bodyPr>
          <a:lstStyle/>
          <a:p>
            <a:endParaRPr lang="en-US" dirty="0"/>
          </a:p>
          <a:p>
            <a:endParaRPr lang="en-GB" dirty="0" smtClean="0"/>
          </a:p>
          <a:p>
            <a:endParaRPr lang="en-GB" dirty="0" smtClean="0"/>
          </a:p>
          <a:p>
            <a:endParaRPr lang="en-GB" dirty="0" smtClean="0"/>
          </a:p>
          <a:p>
            <a:endParaRPr lang="en-GB" dirty="0"/>
          </a:p>
        </p:txBody>
      </p:sp>
      <p:sp>
        <p:nvSpPr>
          <p:cNvPr id="5" name="TextBox 4"/>
          <p:cNvSpPr txBox="1"/>
          <p:nvPr/>
        </p:nvSpPr>
        <p:spPr>
          <a:xfrm>
            <a:off x="666546" y="1300249"/>
            <a:ext cx="6974006" cy="754053"/>
          </a:xfrm>
          <a:prstGeom prst="rect">
            <a:avLst/>
          </a:prstGeom>
          <a:noFill/>
        </p:spPr>
        <p:txBody>
          <a:bodyPr wrap="square" rtlCol="0">
            <a:spAutoFit/>
          </a:bodyPr>
          <a:lstStyle/>
          <a:p>
            <a:r>
              <a:rPr lang="en-GB" sz="4300" dirty="0" smtClean="0">
                <a:latin typeface="+mj-lt"/>
              </a:rPr>
              <a:t>Singing Schools model</a:t>
            </a:r>
            <a:endParaRPr lang="en-GB" sz="4300" dirty="0">
              <a:latin typeface="+mj-lt"/>
            </a:endParaRPr>
          </a:p>
        </p:txBody>
      </p:sp>
      <p:sp>
        <p:nvSpPr>
          <p:cNvPr id="4" name="TextBox 3"/>
          <p:cNvSpPr txBox="1"/>
          <p:nvPr/>
        </p:nvSpPr>
        <p:spPr>
          <a:xfrm>
            <a:off x="914400" y="4301674"/>
            <a:ext cx="10304585" cy="2062103"/>
          </a:xfrm>
          <a:prstGeom prst="rect">
            <a:avLst/>
          </a:prstGeom>
          <a:noFill/>
        </p:spPr>
        <p:txBody>
          <a:bodyPr wrap="square" rtlCol="0">
            <a:spAutoFit/>
          </a:bodyPr>
          <a:lstStyle/>
          <a:p>
            <a:r>
              <a:rPr lang="en-GB" sz="1600" b="1" dirty="0"/>
              <a:t>Musicianship</a:t>
            </a:r>
            <a:r>
              <a:rPr lang="en-GB" sz="1600" dirty="0"/>
              <a:t>  - </a:t>
            </a:r>
            <a:r>
              <a:rPr lang="en-GB" sz="1600" dirty="0" smtClean="0"/>
              <a:t>Working with all classes from EYFS to Year 4, this strand focusses  </a:t>
            </a:r>
            <a:r>
              <a:rPr lang="en-GB" sz="1600" dirty="0"/>
              <a:t>on teacher training/CPDL, developing musical skills through singing in the </a:t>
            </a:r>
            <a:r>
              <a:rPr lang="en-GB" sz="1600" dirty="0" smtClean="0"/>
              <a:t>classroom. </a:t>
            </a:r>
          </a:p>
          <a:p>
            <a:endParaRPr lang="en-GB" sz="1600" dirty="0"/>
          </a:p>
          <a:p>
            <a:r>
              <a:rPr lang="en-GB" sz="1600" dirty="0" smtClean="0"/>
              <a:t>It engages with </a:t>
            </a:r>
            <a:r>
              <a:rPr lang="en-GB" sz="1600" dirty="0"/>
              <a:t>UKS2 </a:t>
            </a:r>
            <a:r>
              <a:rPr lang="en-GB" sz="1600" dirty="0" smtClean="0"/>
              <a:t>teachers and </a:t>
            </a:r>
            <a:r>
              <a:rPr lang="en-GB" sz="1600" dirty="0"/>
              <a:t>support staff through whole staff Twilight training sessions throughout the </a:t>
            </a:r>
            <a:r>
              <a:rPr lang="en-GB" sz="1600" dirty="0" smtClean="0"/>
              <a:t>year and provides additional </a:t>
            </a:r>
            <a:r>
              <a:rPr lang="en-GB" sz="1600" dirty="0"/>
              <a:t>support and training for </a:t>
            </a:r>
            <a:r>
              <a:rPr lang="en-GB" sz="1600" dirty="0" smtClean="0"/>
              <a:t>Music </a:t>
            </a:r>
            <a:r>
              <a:rPr lang="en-GB" sz="1600" dirty="0"/>
              <a:t>Curriculum </a:t>
            </a:r>
            <a:r>
              <a:rPr lang="en-GB" sz="1600" dirty="0" smtClean="0"/>
              <a:t>Leader.</a:t>
            </a:r>
            <a:endParaRPr lang="en-GB" sz="1600" dirty="0"/>
          </a:p>
          <a:p>
            <a:pPr lvl="0"/>
            <a:endParaRPr lang="en-GB" sz="1600" dirty="0"/>
          </a:p>
          <a:p>
            <a:pPr lvl="0"/>
            <a:r>
              <a:rPr lang="en-GB" sz="1600" b="1" dirty="0"/>
              <a:t>Choral</a:t>
            </a:r>
            <a:r>
              <a:rPr lang="en-GB" sz="1600" dirty="0"/>
              <a:t> </a:t>
            </a:r>
            <a:r>
              <a:rPr lang="en-GB" sz="1600" dirty="0" smtClean="0"/>
              <a:t>– Working directly with KS2 </a:t>
            </a:r>
            <a:r>
              <a:rPr lang="en-GB" sz="1600" dirty="0"/>
              <a:t>pupils, but with CPDL embedded for your Music Coordinator and any other relevant </a:t>
            </a:r>
            <a:r>
              <a:rPr lang="en-GB" sz="1600" dirty="0" smtClean="0"/>
              <a:t>staff.</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5916" y="1933533"/>
            <a:ext cx="7365676" cy="2268415"/>
          </a:xfrm>
          <a:prstGeom prst="rect">
            <a:avLst/>
          </a:prstGeom>
        </p:spPr>
      </p:pic>
    </p:spTree>
    <p:extLst>
      <p:ext uri="{BB962C8B-B14F-4D97-AF65-F5344CB8AC3E}">
        <p14:creationId xmlns:p14="http://schemas.microsoft.com/office/powerpoint/2010/main" val="1641133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765" y="2253085"/>
            <a:ext cx="3445328" cy="2041888"/>
          </a:xfrm>
        </p:spPr>
        <p:txBody>
          <a:bodyPr>
            <a:normAutofit/>
          </a:bodyPr>
          <a:lstStyle/>
          <a:p>
            <a:r>
              <a:rPr lang="en-GB" dirty="0" smtClean="0"/>
              <a:t>Theory of Change:</a:t>
            </a:r>
            <a:br>
              <a:rPr lang="en-GB" dirty="0" smtClean="0"/>
            </a:br>
            <a:r>
              <a:rPr lang="en-GB" dirty="0" smtClean="0"/>
              <a:t>An </a:t>
            </a:r>
            <a:r>
              <a:rPr lang="en-GB" dirty="0" smtClean="0"/>
              <a:t>outcomes- focused approach</a:t>
            </a:r>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5562" y="286732"/>
            <a:ext cx="6239846" cy="6302141"/>
          </a:xfrm>
          <a:prstGeom prst="rect">
            <a:avLst/>
          </a:prstGeom>
        </p:spPr>
      </p:pic>
    </p:spTree>
    <p:extLst>
      <p:ext uri="{BB962C8B-B14F-4D97-AF65-F5344CB8AC3E}">
        <p14:creationId xmlns:p14="http://schemas.microsoft.com/office/powerpoint/2010/main" val="26556531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3" name="TextBox 2"/>
          <p:cNvSpPr txBox="1"/>
          <p:nvPr/>
        </p:nvSpPr>
        <p:spPr>
          <a:xfrm>
            <a:off x="528523" y="2533131"/>
            <a:ext cx="6709039" cy="3293209"/>
          </a:xfrm>
          <a:prstGeom prst="rect">
            <a:avLst/>
          </a:prstGeom>
          <a:noFill/>
        </p:spPr>
        <p:txBody>
          <a:bodyPr wrap="square" rtlCol="0">
            <a:spAutoFit/>
          </a:bodyPr>
          <a:lstStyle/>
          <a:p>
            <a:r>
              <a:rPr lang="en-GB" sz="1600" dirty="0"/>
              <a:t>Aim: </a:t>
            </a:r>
          </a:p>
          <a:p>
            <a:pPr marL="285750" indent="-285750">
              <a:buFont typeface="Arial" panose="020B0604020202020204" pitchFamily="34" charset="0"/>
              <a:buChar char="•"/>
            </a:pPr>
            <a:r>
              <a:rPr lang="en-GB" sz="1600" dirty="0"/>
              <a:t>To engage school communities with high quality musical learning, acting as an agent for whole school improvement</a:t>
            </a:r>
          </a:p>
          <a:p>
            <a:endParaRPr lang="en-GB" sz="1600" dirty="0" smtClean="0"/>
          </a:p>
          <a:p>
            <a:r>
              <a:rPr lang="en-GB" sz="1600" dirty="0" smtClean="0"/>
              <a:t>Intended </a:t>
            </a:r>
            <a:r>
              <a:rPr lang="en-GB" sz="1600" dirty="0"/>
              <a:t>outcomes:</a:t>
            </a:r>
          </a:p>
          <a:p>
            <a:pPr marL="285750" lvl="0" indent="-285750">
              <a:buFont typeface="Arial" panose="020B0604020202020204" pitchFamily="34" charset="0"/>
              <a:buChar char="•"/>
            </a:pPr>
            <a:r>
              <a:rPr lang="en-GB" sz="1600" dirty="0"/>
              <a:t>Increased musical engagement and confidence among pupils and staff (with staff equipped to deliver a progressive, sustainable music </a:t>
            </a:r>
            <a:r>
              <a:rPr lang="en-GB" sz="1600" dirty="0" smtClean="0"/>
              <a:t>curriculum)</a:t>
            </a:r>
          </a:p>
          <a:p>
            <a:pPr marL="285750" lvl="0" indent="-285750">
              <a:buFont typeface="Arial" panose="020B0604020202020204" pitchFamily="34" charset="0"/>
              <a:buChar char="•"/>
            </a:pPr>
            <a:r>
              <a:rPr lang="en-GB" sz="1600" dirty="0" smtClean="0"/>
              <a:t>Increased </a:t>
            </a:r>
            <a:r>
              <a:rPr lang="en-GB" sz="1600" dirty="0"/>
              <a:t>leadership, resilience and peer-to-peer cooperation among </a:t>
            </a:r>
            <a:r>
              <a:rPr lang="en-GB" sz="1600" dirty="0" smtClean="0"/>
              <a:t>pupils</a:t>
            </a:r>
          </a:p>
          <a:p>
            <a:pPr marL="285750" lvl="0" indent="-285750">
              <a:buFont typeface="Arial" panose="020B0604020202020204" pitchFamily="34" charset="0"/>
              <a:buChar char="•"/>
            </a:pPr>
            <a:r>
              <a:rPr lang="en-GB" sz="1600" dirty="0" smtClean="0"/>
              <a:t>Increased </a:t>
            </a:r>
            <a:r>
              <a:rPr lang="en-GB" sz="1600" dirty="0"/>
              <a:t>musical skills and choral technique in pupils, gaining access to broader musical and cultural </a:t>
            </a:r>
            <a:r>
              <a:rPr lang="en-GB" sz="1600" dirty="0" smtClean="0"/>
              <a:t>horizons</a:t>
            </a:r>
          </a:p>
          <a:p>
            <a:pPr marL="285750" lvl="0" indent="-285750">
              <a:buFont typeface="Arial" panose="020B0604020202020204" pitchFamily="34" charset="0"/>
              <a:buChar char="•"/>
            </a:pPr>
            <a:r>
              <a:rPr lang="en-GB" sz="1600" dirty="0" smtClean="0"/>
              <a:t>The </a:t>
            </a:r>
            <a:r>
              <a:rPr lang="en-GB" sz="1600" dirty="0"/>
              <a:t>school’s Music Lead developing skills and confidence to lead high quality choral </a:t>
            </a:r>
            <a:r>
              <a:rPr lang="en-GB" sz="1600" dirty="0" smtClean="0"/>
              <a:t>activity</a:t>
            </a:r>
            <a:endParaRPr lang="en-GB" sz="1600" dirty="0"/>
          </a:p>
        </p:txBody>
      </p:sp>
      <p:sp>
        <p:nvSpPr>
          <p:cNvPr id="5" name="TextBox 4"/>
          <p:cNvSpPr txBox="1"/>
          <p:nvPr/>
        </p:nvSpPr>
        <p:spPr>
          <a:xfrm>
            <a:off x="666546" y="1256192"/>
            <a:ext cx="6974006" cy="754053"/>
          </a:xfrm>
          <a:prstGeom prst="rect">
            <a:avLst/>
          </a:prstGeom>
          <a:noFill/>
        </p:spPr>
        <p:txBody>
          <a:bodyPr wrap="square" rtlCol="0">
            <a:spAutoFit/>
          </a:bodyPr>
          <a:lstStyle/>
          <a:p>
            <a:r>
              <a:rPr lang="en-GB" sz="4300" dirty="0" smtClean="0">
                <a:latin typeface="+mj-lt"/>
              </a:rPr>
              <a:t>Educational outcomes</a:t>
            </a:r>
            <a:endParaRPr lang="en-GB" sz="4300" dirty="0">
              <a:latin typeface="+mj-lt"/>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0552" y="1941004"/>
            <a:ext cx="4039818" cy="4039818"/>
          </a:xfrm>
          <a:prstGeom prst="rect">
            <a:avLst/>
          </a:prstGeom>
        </p:spPr>
      </p:pic>
    </p:spTree>
    <p:extLst>
      <p:ext uri="{BB962C8B-B14F-4D97-AF65-F5344CB8AC3E}">
        <p14:creationId xmlns:p14="http://schemas.microsoft.com/office/powerpoint/2010/main" val="2641124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5" name="TextBox 4"/>
          <p:cNvSpPr txBox="1"/>
          <p:nvPr/>
        </p:nvSpPr>
        <p:spPr>
          <a:xfrm>
            <a:off x="666546" y="1256192"/>
            <a:ext cx="6974006" cy="754053"/>
          </a:xfrm>
          <a:prstGeom prst="rect">
            <a:avLst/>
          </a:prstGeom>
          <a:noFill/>
        </p:spPr>
        <p:txBody>
          <a:bodyPr wrap="square" rtlCol="0">
            <a:spAutoFit/>
          </a:bodyPr>
          <a:lstStyle/>
          <a:p>
            <a:r>
              <a:rPr lang="en-GB" sz="4300" dirty="0" smtClean="0">
                <a:latin typeface="+mj-lt"/>
              </a:rPr>
              <a:t>Educational outcomes</a:t>
            </a:r>
            <a:endParaRPr lang="en-GB" sz="4300" dirty="0">
              <a:latin typeface="+mj-lt"/>
            </a:endParaRPr>
          </a:p>
        </p:txBody>
      </p:sp>
      <p:pic>
        <p:nvPicPr>
          <p:cNvPr id="1026" name="LPThumbnailImageID_15427189609600.3120904757683105" descr="https://i.ytimg.com/vi/IWvexOSVGPg/maxresdefault.jpg">
            <a:hlinkClick r:id="rId4"/>
          </p:cNvPr>
          <p:cNvPicPr>
            <a:picLocks noChangeAspect="1" noChangeArrowheads="1"/>
          </p:cNvPicPr>
          <p:nvPr/>
        </p:nvPicPr>
        <p:blipFill>
          <a:blip r:link="rId5">
            <a:extLst>
              <a:ext uri="{28A0092B-C50C-407E-A947-70E740481C1C}">
                <a14:useLocalDpi xmlns:a14="http://schemas.microsoft.com/office/drawing/2010/main" val="0"/>
              </a:ext>
            </a:extLst>
          </a:blip>
          <a:srcRect/>
          <a:stretch>
            <a:fillRect/>
          </a:stretch>
        </p:blipFill>
        <p:spPr bwMode="auto">
          <a:xfrm>
            <a:off x="795942" y="2531381"/>
            <a:ext cx="5225296" cy="2926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1922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3" name="TextBox 2"/>
          <p:cNvSpPr txBox="1"/>
          <p:nvPr/>
        </p:nvSpPr>
        <p:spPr>
          <a:xfrm>
            <a:off x="735557" y="2550383"/>
            <a:ext cx="11136085" cy="3693319"/>
          </a:xfrm>
          <a:prstGeom prst="rect">
            <a:avLst/>
          </a:prstGeom>
          <a:noFill/>
        </p:spPr>
        <p:txBody>
          <a:bodyPr wrap="square" rtlCol="0">
            <a:spAutoFit/>
          </a:bodyPr>
          <a:lstStyle/>
          <a:p>
            <a:pPr marL="285750" indent="-285750">
              <a:buFont typeface="Arial" panose="020B0604020202020204" pitchFamily="34" charset="0"/>
              <a:buChar char="•"/>
            </a:pPr>
            <a:r>
              <a:rPr lang="en-GB" dirty="0" smtClean="0"/>
              <a:t>Year </a:t>
            </a:r>
            <a:r>
              <a:rPr lang="en-GB" dirty="0"/>
              <a:t>1 SATs results increased at King's Heath </a:t>
            </a:r>
            <a:r>
              <a:rPr lang="en-GB" dirty="0" smtClean="0"/>
              <a:t>Primary Academy from </a:t>
            </a:r>
            <a:r>
              <a:rPr lang="en-GB" dirty="0"/>
              <a:t>28% to </a:t>
            </a:r>
            <a:r>
              <a:rPr lang="en-GB" dirty="0" smtClean="0"/>
              <a:t>64%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This </a:t>
            </a:r>
            <a:r>
              <a:rPr lang="en-GB" dirty="0"/>
              <a:t>led to an increase in school investment in Music, not just with a further 4 becoming singing schools but a wider awareness of the benefits to whole school improvement through </a:t>
            </a:r>
            <a:r>
              <a:rPr lang="en-GB" dirty="0" smtClean="0"/>
              <a:t>Music</a:t>
            </a:r>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r>
              <a:rPr lang="en-GB" dirty="0" smtClean="0"/>
              <a:t>The </a:t>
            </a:r>
            <a:r>
              <a:rPr lang="en-GB" dirty="0"/>
              <a:t>largest increases in SATs at the end of Year 2 were those schools adopting a more thorough approach to musical learning:</a:t>
            </a:r>
          </a:p>
          <a:p>
            <a:r>
              <a:rPr lang="en-GB" dirty="0" smtClean="0"/>
              <a:t>	Edward Heneage</a:t>
            </a:r>
            <a:r>
              <a:rPr lang="en-GB" dirty="0"/>
              <a:t> Primary </a:t>
            </a:r>
            <a:r>
              <a:rPr lang="en-GB" dirty="0" smtClean="0"/>
              <a:t>School: </a:t>
            </a:r>
            <a:r>
              <a:rPr lang="en-GB" dirty="0"/>
              <a:t>16% to 43%</a:t>
            </a:r>
          </a:p>
          <a:p>
            <a:r>
              <a:rPr lang="en-GB" dirty="0" smtClean="0"/>
              <a:t>	Rockingham</a:t>
            </a:r>
            <a:r>
              <a:rPr lang="en-GB" dirty="0"/>
              <a:t> Primary </a:t>
            </a:r>
            <a:r>
              <a:rPr lang="en-GB" dirty="0" smtClean="0"/>
              <a:t>School: </a:t>
            </a:r>
            <a:r>
              <a:rPr lang="en-GB" dirty="0"/>
              <a:t>30% to 61%</a:t>
            </a:r>
          </a:p>
          <a:p>
            <a:r>
              <a:rPr lang="en-GB" dirty="0" smtClean="0"/>
              <a:t>	Quay</a:t>
            </a:r>
            <a:r>
              <a:rPr lang="en-GB" dirty="0"/>
              <a:t> Primary </a:t>
            </a:r>
            <a:r>
              <a:rPr lang="en-GB" dirty="0" smtClean="0"/>
              <a:t>School: </a:t>
            </a:r>
            <a:r>
              <a:rPr lang="en-GB" dirty="0"/>
              <a:t>48% to 75%</a:t>
            </a:r>
          </a:p>
          <a:p>
            <a:r>
              <a:rPr lang="en-GB" dirty="0" smtClean="0"/>
              <a:t>	King's Heath</a:t>
            </a:r>
            <a:r>
              <a:rPr lang="en-GB" dirty="0"/>
              <a:t> Primary </a:t>
            </a:r>
            <a:r>
              <a:rPr lang="en-GB" dirty="0" smtClean="0"/>
              <a:t>School: </a:t>
            </a:r>
            <a:r>
              <a:rPr lang="en-GB" dirty="0"/>
              <a:t>64% to 81</a:t>
            </a:r>
            <a:r>
              <a:rPr lang="en-GB" dirty="0" smtClean="0"/>
              <a:t>%</a:t>
            </a:r>
          </a:p>
          <a:p>
            <a:endParaRPr lang="en-GB" dirty="0" smtClean="0"/>
          </a:p>
          <a:p>
            <a:pPr marL="285750" indent="-285750">
              <a:buFont typeface="Arial" panose="020B0604020202020204" pitchFamily="34" charset="0"/>
              <a:buChar char="•"/>
            </a:pPr>
            <a:r>
              <a:rPr lang="en-GB" dirty="0"/>
              <a:t>Overall </a:t>
            </a:r>
            <a:r>
              <a:rPr lang="en-GB" dirty="0" smtClean="0"/>
              <a:t>reduction </a:t>
            </a:r>
            <a:r>
              <a:rPr lang="en-GB" dirty="0"/>
              <a:t>in disadvantage gap across DRET by 15% at </a:t>
            </a:r>
            <a:r>
              <a:rPr lang="en-GB" dirty="0" smtClean="0"/>
              <a:t>KS2</a:t>
            </a:r>
            <a:endParaRPr lang="en-GB" dirty="0"/>
          </a:p>
        </p:txBody>
      </p:sp>
      <p:sp>
        <p:nvSpPr>
          <p:cNvPr id="5" name="TextBox 4"/>
          <p:cNvSpPr txBox="1"/>
          <p:nvPr/>
        </p:nvSpPr>
        <p:spPr>
          <a:xfrm>
            <a:off x="666546" y="1226215"/>
            <a:ext cx="6974006" cy="754053"/>
          </a:xfrm>
          <a:prstGeom prst="rect">
            <a:avLst/>
          </a:prstGeom>
          <a:noFill/>
        </p:spPr>
        <p:txBody>
          <a:bodyPr wrap="square" rtlCol="0">
            <a:spAutoFit/>
          </a:bodyPr>
          <a:lstStyle/>
          <a:p>
            <a:r>
              <a:rPr lang="en-GB" sz="4300" dirty="0" smtClean="0">
                <a:latin typeface="+mj-lt"/>
              </a:rPr>
              <a:t>Impact Statistics</a:t>
            </a:r>
            <a:endParaRPr lang="en-GB" sz="4300" dirty="0">
              <a:latin typeface="+mj-lt"/>
            </a:endParaRPr>
          </a:p>
        </p:txBody>
      </p:sp>
    </p:spTree>
    <p:extLst>
      <p:ext uri="{BB962C8B-B14F-4D97-AF65-F5344CB8AC3E}">
        <p14:creationId xmlns:p14="http://schemas.microsoft.com/office/powerpoint/2010/main" val="7122153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3" name="TextBox 2"/>
          <p:cNvSpPr txBox="1"/>
          <p:nvPr/>
        </p:nvSpPr>
        <p:spPr>
          <a:xfrm>
            <a:off x="735557" y="2550383"/>
            <a:ext cx="11136085" cy="2585323"/>
          </a:xfrm>
          <a:prstGeom prst="rect">
            <a:avLst/>
          </a:prstGeom>
          <a:noFill/>
        </p:spPr>
        <p:txBody>
          <a:bodyPr wrap="square" rtlCol="0">
            <a:spAutoFit/>
          </a:bodyPr>
          <a:lstStyle/>
          <a:p>
            <a:r>
              <a:rPr lang="en-GB" dirty="0" smtClean="0"/>
              <a:t>‘Last </a:t>
            </a:r>
            <a:r>
              <a:rPr lang="en-GB" dirty="0"/>
              <a:t>year Kings Heath Primary Academy set out to start a music revolution in the Academy and we can safely say we have done just that! Through collaborative work with The Voices Foundation, Kings Heath has become a singing school, which is a major part of the Academy's new identity. Staff and pupils say singing makes them feel alive and helps them feel positive, and as a result academic outcomes continue to </a:t>
            </a:r>
            <a:r>
              <a:rPr lang="en-GB" dirty="0" smtClean="0"/>
              <a:t>rise.’</a:t>
            </a:r>
          </a:p>
          <a:p>
            <a:endParaRPr lang="en-GB" dirty="0"/>
          </a:p>
          <a:p>
            <a:r>
              <a:rPr lang="en-GB" dirty="0" smtClean="0"/>
              <a:t>‘The </a:t>
            </a:r>
            <a:r>
              <a:rPr lang="en-GB" dirty="0"/>
              <a:t>Singing School programme has been one of the best things we’ve ever done. Our reading results for the EYFS are the highest they’ve ever been by a huge margin…The only things we’ve done differently (same teachers, same support system, same scheme, same resources</a:t>
            </a:r>
            <a:r>
              <a:rPr lang="en-GB" dirty="0" smtClean="0"/>
              <a:t>) </a:t>
            </a:r>
            <a:r>
              <a:rPr lang="en-GB" dirty="0"/>
              <a:t>are the Voices work and a dance programme. They have supported children’s memory, sequencing and impacted children academically, as well as their confidence, </a:t>
            </a:r>
            <a:r>
              <a:rPr lang="en-GB" dirty="0" smtClean="0"/>
              <a:t>wellbeing.’</a:t>
            </a:r>
            <a:endParaRPr lang="en-GB" dirty="0"/>
          </a:p>
        </p:txBody>
      </p:sp>
      <p:sp>
        <p:nvSpPr>
          <p:cNvPr id="5" name="TextBox 4"/>
          <p:cNvSpPr txBox="1"/>
          <p:nvPr/>
        </p:nvSpPr>
        <p:spPr>
          <a:xfrm>
            <a:off x="666546" y="1226215"/>
            <a:ext cx="6974006" cy="754053"/>
          </a:xfrm>
          <a:prstGeom prst="rect">
            <a:avLst/>
          </a:prstGeom>
          <a:noFill/>
        </p:spPr>
        <p:txBody>
          <a:bodyPr wrap="square" rtlCol="0">
            <a:spAutoFit/>
          </a:bodyPr>
          <a:lstStyle/>
          <a:p>
            <a:r>
              <a:rPr lang="en-GB" sz="4300" dirty="0" smtClean="0">
                <a:latin typeface="+mj-lt"/>
              </a:rPr>
              <a:t>Impact on Schools</a:t>
            </a:r>
            <a:endParaRPr lang="en-GB" sz="4300" dirty="0">
              <a:latin typeface="+mj-lt"/>
            </a:endParaRPr>
          </a:p>
        </p:txBody>
      </p:sp>
    </p:spTree>
    <p:extLst>
      <p:ext uri="{BB962C8B-B14F-4D97-AF65-F5344CB8AC3E}">
        <p14:creationId xmlns:p14="http://schemas.microsoft.com/office/powerpoint/2010/main" val="38445350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3" name="TextBox 2"/>
          <p:cNvSpPr txBox="1"/>
          <p:nvPr/>
        </p:nvSpPr>
        <p:spPr>
          <a:xfrm>
            <a:off x="666546" y="2533130"/>
            <a:ext cx="11136085" cy="1477328"/>
          </a:xfrm>
          <a:prstGeom prst="rect">
            <a:avLst/>
          </a:prstGeom>
          <a:noFill/>
        </p:spPr>
        <p:txBody>
          <a:bodyPr wrap="square" rtlCol="0">
            <a:spAutoFit/>
          </a:bodyPr>
          <a:lstStyle/>
          <a:p>
            <a:r>
              <a:rPr lang="en-GB" dirty="0"/>
              <a:t>‘The impact that being a Voices singing school has had upon the pupils and families cannot be underestimated. Not only has it enabled our pupils to develop a strong sense of social inclusion, building an alternative community for children to build positive relationships with pupils they would not normally interact with, it has also enabled them to engage with opportunities which they would never previously have had the opportunity to partake in.  We are raising pupils aspirations but, on top of this, we are also raising the aspirations of parents for their children</a:t>
            </a:r>
            <a:r>
              <a:rPr lang="en-GB" dirty="0" smtClean="0"/>
              <a:t>.’</a:t>
            </a:r>
            <a:endParaRPr lang="en-GB" dirty="0"/>
          </a:p>
        </p:txBody>
      </p:sp>
      <p:sp>
        <p:nvSpPr>
          <p:cNvPr id="5" name="TextBox 4"/>
          <p:cNvSpPr txBox="1"/>
          <p:nvPr/>
        </p:nvSpPr>
        <p:spPr>
          <a:xfrm>
            <a:off x="666546" y="1226215"/>
            <a:ext cx="6974006" cy="754053"/>
          </a:xfrm>
          <a:prstGeom prst="rect">
            <a:avLst/>
          </a:prstGeom>
          <a:noFill/>
        </p:spPr>
        <p:txBody>
          <a:bodyPr wrap="square" rtlCol="0">
            <a:spAutoFit/>
          </a:bodyPr>
          <a:lstStyle/>
          <a:p>
            <a:r>
              <a:rPr lang="en-GB" sz="4300" dirty="0" smtClean="0">
                <a:latin typeface="+mj-lt"/>
              </a:rPr>
              <a:t>Impact on Schools</a:t>
            </a:r>
            <a:endParaRPr lang="en-GB" sz="4300" dirty="0">
              <a:latin typeface="+mj-lt"/>
            </a:endParaRPr>
          </a:p>
        </p:txBody>
      </p:sp>
    </p:spTree>
    <p:extLst>
      <p:ext uri="{BB962C8B-B14F-4D97-AF65-F5344CB8AC3E}">
        <p14:creationId xmlns:p14="http://schemas.microsoft.com/office/powerpoint/2010/main" val="2355456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3" name="TextBox 2"/>
          <p:cNvSpPr txBox="1"/>
          <p:nvPr/>
        </p:nvSpPr>
        <p:spPr>
          <a:xfrm>
            <a:off x="666546" y="2567636"/>
            <a:ext cx="11136085" cy="1200329"/>
          </a:xfrm>
          <a:prstGeom prst="rect">
            <a:avLst/>
          </a:prstGeom>
          <a:noFill/>
        </p:spPr>
        <p:txBody>
          <a:bodyPr wrap="square" rtlCol="0">
            <a:spAutoFit/>
          </a:bodyPr>
          <a:lstStyle/>
          <a:p>
            <a:r>
              <a:rPr lang="en-GB" dirty="0" smtClean="0"/>
              <a:t>‘The </a:t>
            </a:r>
            <a:r>
              <a:rPr lang="en-GB" dirty="0"/>
              <a:t>things that I enjoy and like about music now at school are that everybody engages with you and your ideas, and makes it fun. It is always worthwhile. You never get bored in these lessons</a:t>
            </a:r>
            <a:r>
              <a:rPr lang="en-GB" dirty="0" smtClean="0"/>
              <a:t>.’ </a:t>
            </a:r>
            <a:r>
              <a:rPr lang="en-GB" dirty="0"/>
              <a:t>(Year 5 pupil)</a:t>
            </a:r>
          </a:p>
          <a:p>
            <a:r>
              <a:rPr lang="en-GB" dirty="0"/>
              <a:t> </a:t>
            </a:r>
          </a:p>
          <a:p>
            <a:r>
              <a:rPr lang="en-GB" dirty="0" smtClean="0"/>
              <a:t>‘All </a:t>
            </a:r>
            <a:r>
              <a:rPr lang="en-GB" dirty="0"/>
              <a:t>I want for year 4 is to be in Kings Heath </a:t>
            </a:r>
            <a:r>
              <a:rPr lang="en-GB" dirty="0" smtClean="0"/>
              <a:t>Voices.’ (Year </a:t>
            </a:r>
            <a:r>
              <a:rPr lang="en-GB" dirty="0"/>
              <a:t>4 pupil)</a:t>
            </a:r>
          </a:p>
        </p:txBody>
      </p:sp>
      <p:sp>
        <p:nvSpPr>
          <p:cNvPr id="5" name="TextBox 4"/>
          <p:cNvSpPr txBox="1"/>
          <p:nvPr/>
        </p:nvSpPr>
        <p:spPr>
          <a:xfrm>
            <a:off x="666546" y="1226215"/>
            <a:ext cx="6974006" cy="754053"/>
          </a:xfrm>
          <a:prstGeom prst="rect">
            <a:avLst/>
          </a:prstGeom>
          <a:noFill/>
        </p:spPr>
        <p:txBody>
          <a:bodyPr wrap="square" rtlCol="0">
            <a:spAutoFit/>
          </a:bodyPr>
          <a:lstStyle/>
          <a:p>
            <a:r>
              <a:rPr lang="en-GB" sz="4300" dirty="0" smtClean="0">
                <a:latin typeface="+mj-lt"/>
              </a:rPr>
              <a:t>Impact on Pupils</a:t>
            </a:r>
            <a:endParaRPr lang="en-GB" sz="4300" dirty="0">
              <a:latin typeface="+mj-lt"/>
            </a:endParaRPr>
          </a:p>
        </p:txBody>
      </p:sp>
    </p:spTree>
    <p:extLst>
      <p:ext uri="{BB962C8B-B14F-4D97-AF65-F5344CB8AC3E}">
        <p14:creationId xmlns:p14="http://schemas.microsoft.com/office/powerpoint/2010/main" val="40538354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5" name="TextBox 4"/>
          <p:cNvSpPr txBox="1"/>
          <p:nvPr/>
        </p:nvSpPr>
        <p:spPr>
          <a:xfrm>
            <a:off x="666546" y="1226215"/>
            <a:ext cx="6974006" cy="754053"/>
          </a:xfrm>
          <a:prstGeom prst="rect">
            <a:avLst/>
          </a:prstGeom>
          <a:noFill/>
        </p:spPr>
        <p:txBody>
          <a:bodyPr wrap="square" rtlCol="0">
            <a:spAutoFit/>
          </a:bodyPr>
          <a:lstStyle/>
          <a:p>
            <a:r>
              <a:rPr lang="en-GB" sz="4300" dirty="0" smtClean="0">
                <a:latin typeface="+mj-lt"/>
              </a:rPr>
              <a:t>Impact on Pupils </a:t>
            </a:r>
            <a:endParaRPr lang="en-GB" sz="4300" dirty="0">
              <a:latin typeface="+mj-lt"/>
            </a:endParaRPr>
          </a:p>
        </p:txBody>
      </p:sp>
      <p:pic>
        <p:nvPicPr>
          <p:cNvPr id="4" name="Picture 3">
            <a:hlinkClick r:id="rId4"/>
          </p:cNvPr>
          <p:cNvPicPr>
            <a:picLocks noChangeAspect="1"/>
          </p:cNvPicPr>
          <p:nvPr/>
        </p:nvPicPr>
        <p:blipFill rotWithShape="1">
          <a:blip r:embed="rId5"/>
          <a:srcRect l="33158" t="15106" r="33948" b="15810"/>
          <a:stretch/>
        </p:blipFill>
        <p:spPr>
          <a:xfrm>
            <a:off x="666546" y="1980268"/>
            <a:ext cx="3410092" cy="4028456"/>
          </a:xfrm>
          <a:prstGeom prst="rect">
            <a:avLst/>
          </a:prstGeom>
        </p:spPr>
      </p:pic>
      <p:pic>
        <p:nvPicPr>
          <p:cNvPr id="3" name="Picture 2">
            <a:hlinkClick r:id="rId6"/>
          </p:cNvPr>
          <p:cNvPicPr>
            <a:picLocks noChangeAspect="1"/>
          </p:cNvPicPr>
          <p:nvPr/>
        </p:nvPicPr>
        <p:blipFill rotWithShape="1">
          <a:blip r:embed="rId7"/>
          <a:srcRect l="33974" t="14063" r="34728" b="4400"/>
          <a:stretch/>
        </p:blipFill>
        <p:spPr>
          <a:xfrm>
            <a:off x="8562023" y="1980268"/>
            <a:ext cx="2733578" cy="4005888"/>
          </a:xfrm>
          <a:prstGeom prst="rect">
            <a:avLst/>
          </a:prstGeom>
        </p:spPr>
      </p:pic>
      <p:pic>
        <p:nvPicPr>
          <p:cNvPr id="6" name="Picture 5"/>
          <p:cNvPicPr>
            <a:picLocks noChangeAspect="1"/>
          </p:cNvPicPr>
          <p:nvPr/>
        </p:nvPicPr>
        <p:blipFill rotWithShape="1">
          <a:blip r:embed="rId8"/>
          <a:srcRect l="34071" t="16285" r="34535" b="12176"/>
          <a:stretch/>
        </p:blipFill>
        <p:spPr>
          <a:xfrm>
            <a:off x="4842080" y="1980268"/>
            <a:ext cx="2954501" cy="3787010"/>
          </a:xfrm>
          <a:prstGeom prst="rect">
            <a:avLst/>
          </a:prstGeom>
        </p:spPr>
      </p:pic>
    </p:spTree>
    <p:extLst>
      <p:ext uri="{BB962C8B-B14F-4D97-AF65-F5344CB8AC3E}">
        <p14:creationId xmlns:p14="http://schemas.microsoft.com/office/powerpoint/2010/main" val="35979667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sp>
        <p:nvSpPr>
          <p:cNvPr id="5" name="TextBox 4"/>
          <p:cNvSpPr txBox="1"/>
          <p:nvPr/>
        </p:nvSpPr>
        <p:spPr>
          <a:xfrm>
            <a:off x="5404515" y="2829401"/>
            <a:ext cx="6045957" cy="754053"/>
          </a:xfrm>
          <a:prstGeom prst="rect">
            <a:avLst/>
          </a:prstGeom>
          <a:noFill/>
        </p:spPr>
        <p:txBody>
          <a:bodyPr wrap="square" rtlCol="0">
            <a:spAutoFit/>
          </a:bodyPr>
          <a:lstStyle/>
          <a:p>
            <a:r>
              <a:rPr lang="en-GB" sz="4300" dirty="0" smtClean="0">
                <a:latin typeface="+mj-lt"/>
              </a:rPr>
              <a:t>Questions and Discussion</a:t>
            </a:r>
            <a:endParaRPr lang="en-GB" sz="4300" dirty="0">
              <a:latin typeface="+mj-lt"/>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5" y="0"/>
            <a:ext cx="4739185" cy="6318913"/>
          </a:xfrm>
          <a:prstGeom prst="rect">
            <a:avLst/>
          </a:prstGeom>
        </p:spPr>
      </p:pic>
    </p:spTree>
    <p:extLst>
      <p:ext uri="{BB962C8B-B14F-4D97-AF65-F5344CB8AC3E}">
        <p14:creationId xmlns:p14="http://schemas.microsoft.com/office/powerpoint/2010/main" val="18740924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477" y="3503"/>
            <a:ext cx="4242338" cy="1222712"/>
          </a:xfrm>
          <a:prstGeom prst="rect">
            <a:avLst/>
          </a:prstGeom>
        </p:spPr>
      </p:pic>
      <p:pic>
        <p:nvPicPr>
          <p:cNvPr id="7" name="Picture 6"/>
          <p:cNvPicPr>
            <a:picLocks noChangeAspect="1"/>
          </p:cNvPicPr>
          <p:nvPr/>
        </p:nvPicPr>
        <p:blipFill>
          <a:blip r:embed="rId4"/>
          <a:stretch>
            <a:fillRect/>
          </a:stretch>
        </p:blipFill>
        <p:spPr>
          <a:xfrm>
            <a:off x="488530" y="872105"/>
            <a:ext cx="7078069" cy="4797968"/>
          </a:xfrm>
          <a:prstGeom prst="rect">
            <a:avLst/>
          </a:prstGeom>
        </p:spPr>
      </p:pic>
      <p:sp>
        <p:nvSpPr>
          <p:cNvPr id="9" name="TextBox 8"/>
          <p:cNvSpPr txBox="1"/>
          <p:nvPr/>
        </p:nvSpPr>
        <p:spPr>
          <a:xfrm>
            <a:off x="7845565" y="1374961"/>
            <a:ext cx="4401312" cy="4185761"/>
          </a:xfrm>
          <a:prstGeom prst="rect">
            <a:avLst/>
          </a:prstGeom>
          <a:noFill/>
        </p:spPr>
        <p:txBody>
          <a:bodyPr wrap="square" rtlCol="0">
            <a:spAutoFit/>
          </a:bodyPr>
          <a:lstStyle/>
          <a:p>
            <a:r>
              <a:rPr lang="en-GB" sz="3200" dirty="0" smtClean="0"/>
              <a:t>Thank you!</a:t>
            </a:r>
          </a:p>
          <a:p>
            <a:endParaRPr lang="en-GB" dirty="0"/>
          </a:p>
          <a:p>
            <a:endParaRPr lang="en-GB" b="1" dirty="0" smtClean="0"/>
          </a:p>
          <a:p>
            <a:r>
              <a:rPr lang="en-GB" b="1" dirty="0" smtClean="0"/>
              <a:t>Edward Milner</a:t>
            </a:r>
          </a:p>
          <a:p>
            <a:r>
              <a:rPr lang="en-GB" dirty="0" smtClean="0"/>
              <a:t>Interim CEO</a:t>
            </a:r>
          </a:p>
          <a:p>
            <a:r>
              <a:rPr lang="en-GB" dirty="0" smtClean="0"/>
              <a:t>The Voices Foundation</a:t>
            </a:r>
          </a:p>
          <a:p>
            <a:r>
              <a:rPr lang="en-GB" dirty="0" smtClean="0">
                <a:hlinkClick r:id="rId5"/>
              </a:rPr>
              <a:t>edward.milner@voices.org.uk</a:t>
            </a:r>
            <a:r>
              <a:rPr lang="en-GB" dirty="0" smtClean="0"/>
              <a:t> </a:t>
            </a:r>
          </a:p>
          <a:p>
            <a:endParaRPr lang="en-GB" dirty="0"/>
          </a:p>
          <a:p>
            <a:endParaRPr lang="en-GB" dirty="0" smtClean="0"/>
          </a:p>
          <a:p>
            <a:r>
              <a:rPr lang="en-GB" b="1" dirty="0" smtClean="0"/>
              <a:t>Simon Toyne</a:t>
            </a:r>
          </a:p>
          <a:p>
            <a:r>
              <a:rPr lang="en-GB" dirty="0" smtClean="0"/>
              <a:t>Executive Director of Music</a:t>
            </a:r>
          </a:p>
          <a:p>
            <a:r>
              <a:rPr lang="en-GB" dirty="0" smtClean="0"/>
              <a:t>David Ross Education Trust</a:t>
            </a:r>
          </a:p>
          <a:p>
            <a:r>
              <a:rPr lang="en-GB" dirty="0" smtClean="0">
                <a:hlinkClick r:id="rId6"/>
              </a:rPr>
              <a:t>stoyne1@dret.co.uk</a:t>
            </a:r>
            <a:r>
              <a:rPr lang="en-GB" dirty="0" smtClean="0"/>
              <a:t> </a:t>
            </a:r>
          </a:p>
          <a:p>
            <a:endParaRPr lang="en-GB" dirty="0"/>
          </a:p>
        </p:txBody>
      </p:sp>
      <p:sp>
        <p:nvSpPr>
          <p:cNvPr id="10" name="Title 1"/>
          <p:cNvSpPr txBox="1">
            <a:spLocks/>
          </p:cNvSpPr>
          <p:nvPr/>
        </p:nvSpPr>
        <p:spPr>
          <a:xfrm>
            <a:off x="1463480" y="5779424"/>
            <a:ext cx="9144000" cy="114300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sz="3000" dirty="0" smtClean="0">
                <a:hlinkClick r:id="rId7"/>
              </a:rPr>
              <a:t>www.voices.org.uk</a:t>
            </a:r>
            <a:r>
              <a:rPr lang="en-GB" sz="3000" dirty="0" smtClean="0"/>
              <a:t>      </a:t>
            </a:r>
            <a:r>
              <a:rPr lang="en-GB" sz="3000" dirty="0" smtClean="0">
                <a:hlinkClick r:id="rId8"/>
              </a:rPr>
              <a:t>vf@voices.org.uk</a:t>
            </a:r>
            <a:r>
              <a:rPr lang="en-GB" sz="3000" dirty="0" smtClean="0"/>
              <a:t>	</a:t>
            </a:r>
            <a:r>
              <a:rPr lang="en-GB" sz="3000" dirty="0" smtClean="0">
                <a:hlinkClick r:id="rId9"/>
              </a:rPr>
              <a:t>@</a:t>
            </a:r>
            <a:r>
              <a:rPr lang="en-GB" sz="3000" dirty="0" err="1" smtClean="0">
                <a:hlinkClick r:id="rId9"/>
              </a:rPr>
              <a:t>Voices_Found</a:t>
            </a:r>
            <a:endParaRPr lang="en-GB" sz="3000" dirty="0"/>
          </a:p>
        </p:txBody>
      </p:sp>
    </p:spTree>
    <p:extLst>
      <p:ext uri="{BB962C8B-B14F-4D97-AF65-F5344CB8AC3E}">
        <p14:creationId xmlns:p14="http://schemas.microsoft.com/office/powerpoint/2010/main" val="156639048"/>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Custom 2">
      <a:dk1>
        <a:sysClr val="windowText" lastClr="000000"/>
      </a:dk1>
      <a:lt1>
        <a:sysClr val="window" lastClr="FFFFFF"/>
      </a:lt1>
      <a:dk2>
        <a:srgbClr val="455F51"/>
      </a:dk2>
      <a:lt2>
        <a:srgbClr val="E2DFCC"/>
      </a:lt2>
      <a:accent1>
        <a:srgbClr val="87DADF"/>
      </a:accent1>
      <a:accent2>
        <a:srgbClr val="87DADF"/>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546</TotalTime>
  <Words>797</Words>
  <Application>Microsoft Office PowerPoint</Application>
  <PresentationFormat>Widescreen</PresentationFormat>
  <Paragraphs>101</Paragraphs>
  <Slides>17</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Retrospect</vt:lpstr>
      <vt:lpstr>Pupil and Teacher Voice at Primary  Ensuring children and young people have a voice in the development and delivery of their music education </vt:lpstr>
      <vt:lpstr>PowerPoint Presentation</vt:lpstr>
      <vt:lpstr>PowerPoint Presentation</vt:lpstr>
      <vt:lpstr>PowerPoint Presentation</vt:lpstr>
      <vt:lpstr>PowerPoint Presentation</vt:lpstr>
      <vt:lpstr>PowerPoint Presentation</vt:lpstr>
      <vt:lpstr>PowerPoint Presentation</vt:lpstr>
      <vt:lpstr>Theory of Change: An outcomes- focused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Elphick</dc:creator>
  <cp:lastModifiedBy>Windows User</cp:lastModifiedBy>
  <cp:revision>39</cp:revision>
  <dcterms:created xsi:type="dcterms:W3CDTF">2018-11-08T11:31:44Z</dcterms:created>
  <dcterms:modified xsi:type="dcterms:W3CDTF">2018-11-23T08:04:58Z</dcterms:modified>
</cp:coreProperties>
</file>